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2" r:id="rId5"/>
    <p:sldId id="260" r:id="rId6"/>
    <p:sldId id="276" r:id="rId7"/>
    <p:sldId id="259" r:id="rId8"/>
    <p:sldId id="300" r:id="rId9"/>
    <p:sldId id="277" r:id="rId10"/>
    <p:sldId id="301" r:id="rId11"/>
    <p:sldId id="302" r:id="rId12"/>
    <p:sldId id="303" r:id="rId13"/>
    <p:sldId id="304" r:id="rId14"/>
    <p:sldId id="266" r:id="rId15"/>
    <p:sldId id="295" r:id="rId16"/>
    <p:sldId id="268" r:id="rId17"/>
    <p:sldId id="27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3.xml"/><Relationship Id="rId2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5331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992624" y="2459504"/>
            <a:ext cx="819937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Memory Augmented Graph Neural Networks for Sequential Recommendation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368" y="1501141"/>
            <a:ext cx="3944527" cy="329625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792272" y="5180919"/>
            <a:ext cx="1061499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Association for the Advance of Artificial Intelligence (AAAI-2020)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89681" y="5894738"/>
            <a:ext cx="3307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Ting Wang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455" y="1444625"/>
            <a:ext cx="45135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Interest Fusion</a:t>
            </a:r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zh-CN" sz="26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455" y="2713355"/>
            <a:ext cx="200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formula:</a:t>
            </a:r>
            <a:endParaRPr lang="en-US" altLang="zh-CN" sz="28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67830" y="5224145"/>
            <a:ext cx="6073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,W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,W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learnable parameters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u,l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learnable gate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3816985"/>
            <a:ext cx="6541135" cy="846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10" y="1348740"/>
            <a:ext cx="5078095" cy="2343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" y="5014595"/>
            <a:ext cx="5676265" cy="82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455" y="1444625"/>
            <a:ext cx="45135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Item co-occurrence patterns</a:t>
            </a:r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zh-CN" sz="26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4840" y="3072130"/>
            <a:ext cx="200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formula:</a:t>
            </a:r>
            <a:endParaRPr lang="en-US" altLang="zh-CN" sz="28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69510" y="2829560"/>
            <a:ext cx="4279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input embedding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item i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learnable parameter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output embedding of item j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7505" y="1444625"/>
            <a:ext cx="5079365" cy="1069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35" y="3119120"/>
            <a:ext cx="1390015" cy="497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8455" y="4417695"/>
            <a:ext cx="45135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Prediction:</a:t>
            </a:r>
            <a:endParaRPr lang="en-US" altLang="zh-CN" sz="26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66385"/>
            <a:ext cx="4697095" cy="6591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4840" y="5366385"/>
            <a:ext cx="200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formula:</a:t>
            </a:r>
            <a:endParaRPr lang="en-US" altLang="zh-CN" sz="28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410" y="3239135"/>
            <a:ext cx="2526030" cy="353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16248"/>
            <a:ext cx="10515600" cy="482946"/>
          </a:xfrm>
        </p:spPr>
        <p:txBody>
          <a:bodyPr/>
          <a:lstStyle/>
          <a:p>
            <a:r>
              <a:rPr lang="en-US" altLang="zh-CN" sz="36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205" y="5438775"/>
            <a:ext cx="11467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on </a:t>
            </a:r>
            <a:r>
              <a:rPr lang="en-US" altLang="zh-CN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Amazon-CDs,</a:t>
            </a:r>
            <a:r>
              <a:rPr lang="zh-CN" altLang="en-US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Amazon-Books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,Goodreads Children,Goodreads-Comics and </a:t>
            </a:r>
            <a:r>
              <a:rPr lang="zh-CN" alt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MovieLens-20M</a:t>
            </a:r>
            <a:r>
              <a:rPr lang="zh-CN" altLang="en-US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datasets.</a:t>
            </a:r>
            <a:endParaRPr lang="zh-CN" altLang="en-US" sz="20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7515" y="1981200"/>
            <a:ext cx="1131697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16248"/>
            <a:ext cx="10515600" cy="482946"/>
          </a:xfrm>
        </p:spPr>
        <p:txBody>
          <a:bodyPr/>
          <a:lstStyle/>
          <a:p>
            <a:r>
              <a:rPr lang="en-US" altLang="zh-CN" sz="36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985" y="2089785"/>
            <a:ext cx="8622665" cy="33769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7185" y="1358900"/>
            <a:ext cx="420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ablation analysis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9590" y="5676265"/>
            <a:ext cx="11467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S: the short-term interest module            H:the long-term interest module</a:t>
            </a:r>
            <a:endParaRPr lang="en-US" altLang="zh-CN" sz="20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6403"/>
            <a:ext cx="10515600" cy="482946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Conclusion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9010" y="2485390"/>
            <a:ext cx="1084326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on five real-world datasets clearly validate the performance advantages of our model over many state-of-the-art methods and demonstrate the effectiveness of the proposed modules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altLang="zh-CN" sz="54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530" y="1562100"/>
            <a:ext cx="3947795" cy="32994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0" y="4496245"/>
            <a:ext cx="2991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970" y="1457960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Challenge: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225" y="2513965"/>
            <a:ext cx="11881485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3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The hardness of modeling the short-term user interests</a:t>
            </a:r>
            <a:endParaRPr lang="en-US" altLang="zh-CN" sz="3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3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The difficulty of capturing the long-term user interests</a:t>
            </a:r>
            <a:endParaRPr lang="en-US" altLang="zh-CN" sz="3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3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The effective modeling of item co-occurrence patterns</a:t>
            </a:r>
            <a:endParaRPr lang="en-US" altLang="zh-CN" sz="3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145" y="1441450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Innovation: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2440" y="2478405"/>
            <a:ext cx="117189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memory augmented graph neural network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capture items’ short-term contextual information and long-range dependencies. </a:t>
            </a:r>
            <a:endParaRPr lang="en-US" altLang="zh-CN" sz="2800" b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440" y="3883660"/>
            <a:ext cx="116198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Use a gating mechanism within the GNN 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framework to adaptively combi ne these two kinds of hidden representations.</a:t>
            </a:r>
            <a:endParaRPr lang="en-US" altLang="zh-CN" sz="2800" b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2440" y="2467610"/>
            <a:ext cx="11718290" cy="3480435"/>
            <a:chOff x="744" y="3886"/>
            <a:chExt cx="18454" cy="5481"/>
          </a:xfrm>
        </p:grpSpPr>
        <p:sp>
          <p:nvSpPr>
            <p:cNvPr id="3" name="文本框 2"/>
            <p:cNvSpPr txBox="1"/>
            <p:nvPr/>
          </p:nvSpPr>
          <p:spPr>
            <a:xfrm>
              <a:off x="744" y="8449"/>
              <a:ext cx="1829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3.</a:t>
              </a:r>
              <a:r>
                <a:rPr lang="en-US" altLang="zh-CN" sz="28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U</a:t>
              </a:r>
              <a:r>
                <a:rPr lang="en-US" altLang="zh-CN" sz="28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 a bilinear function to capture the feature correlations between items</a:t>
              </a:r>
              <a:r>
                <a:rPr lang="en-US" altLang="zh-CN" sz="2800" b="1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zh-CN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44" y="3886"/>
              <a:ext cx="18455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altLang="zh-CN" sz="2800" b="1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Use</a:t>
              </a:r>
              <a:r>
                <a:rPr lang="en-US" altLang="zh-CN" sz="3200" b="1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 memory augmented graph neural network</a:t>
              </a:r>
              <a:r>
                <a:rPr lang="en-US" altLang="zh-CN" sz="3200" b="1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 capture items’ short-term contextual information and long-range dependencies. </a:t>
              </a:r>
              <a:endParaRPr lang="en-US" altLang="zh-CN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4" y="6099"/>
              <a:ext cx="18299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2.</a:t>
              </a:r>
              <a:r>
                <a:rPr lang="en-US" altLang="zh-CN" sz="28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Use a gating mechanism within the GNN </a:t>
              </a:r>
              <a:r>
                <a:rPr lang="en-US" altLang="zh-CN" sz="2800" b="1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framework to adaptively combi ne these two kinds of hidden representations.</a:t>
              </a:r>
              <a:endParaRPr lang="en-US" altLang="zh-CN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9515" y="1892935"/>
            <a:ext cx="676973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1.General user interest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9515" y="2962910"/>
            <a:ext cx="520636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2.User short-term interests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99515" y="4032885"/>
            <a:ext cx="5053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3.User long-term interests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9515" y="5038725"/>
            <a:ext cx="5053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4.Item co-occurrence patterns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2670" y="1363345"/>
            <a:ext cx="10106660" cy="516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455" y="1444625"/>
            <a:ext cx="3738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General user interest:</a:t>
            </a:r>
            <a:endParaRPr lang="en-US" altLang="zh-CN" sz="26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5895" y="5604510"/>
            <a:ext cx="1479550" cy="596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75715" y="5679440"/>
            <a:ext cx="200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formula:</a:t>
            </a:r>
            <a:endParaRPr lang="en-US" altLang="zh-CN" sz="28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34000" y="5604510"/>
            <a:ext cx="427990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User embedding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output embedding of item j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643505"/>
            <a:ext cx="11262360" cy="215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455" y="1444625"/>
            <a:ext cx="407289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User short-term interests</a:t>
            </a:r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zh-CN" sz="26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5756275"/>
            <a:ext cx="2004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formula:</a:t>
            </a:r>
            <a:endParaRPr lang="en-US" altLang="zh-CN" sz="2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83730" y="4408170"/>
            <a:ext cx="44735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[.;.]: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ertical concatenation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item adjacent matrix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input embedding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item j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u,l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union-level summary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user embedding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71390" y="1444625"/>
            <a:ext cx="6043295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0845" y="2951480"/>
            <a:ext cx="4493260" cy="19640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62955" y="3672205"/>
            <a:ext cx="4258310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Item Graph Construction</a:t>
            </a:r>
            <a:endParaRPr lang="en-US" altLang="zh-CN" sz="26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152390" y="3800475"/>
            <a:ext cx="581660" cy="280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725" y="5303520"/>
            <a:ext cx="534924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725" y="6076315"/>
            <a:ext cx="4171950" cy="698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3730" y="6346190"/>
            <a:ext cx="3401695" cy="36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455" y="1444625"/>
            <a:ext cx="41478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User long-term interests:</a:t>
            </a:r>
            <a:endParaRPr lang="en-US" altLang="zh-CN" sz="26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165" y="2432050"/>
            <a:ext cx="200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formula:</a:t>
            </a:r>
            <a:endParaRPr lang="en-US" altLang="zh-CN" sz="28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80250" y="4354195"/>
            <a:ext cx="47929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u,l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embedding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PE(·):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sinusoidal positional encoding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⊗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:outer product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u,l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attention score matrix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u,l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query embedding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i-th memory unit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1525905"/>
            <a:ext cx="7713980" cy="196278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98755" y="3177540"/>
            <a:ext cx="7151370" cy="3415030"/>
            <a:chOff x="313" y="5004"/>
            <a:chExt cx="11262" cy="537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" y="5004"/>
              <a:ext cx="4238" cy="4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" y="5790"/>
              <a:ext cx="11262" cy="61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" y="6688"/>
              <a:ext cx="4074" cy="5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" y="7480"/>
              <a:ext cx="3022" cy="44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" y="8210"/>
              <a:ext cx="4653" cy="63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" y="8974"/>
              <a:ext cx="2799" cy="93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" y="9758"/>
              <a:ext cx="3215" cy="6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442087780"/>
  <p:tag name="KSO_WM_UNIT_PLACING_PICTURE_USER_VIEWPORT" val="{&quot;height&quot;:6270,&quot;width&quot;:12270}"/>
</p:tagLst>
</file>

<file path=ppt/tags/tag2.xml><?xml version="1.0" encoding="utf-8"?>
<p:tagLst xmlns:p="http://schemas.openxmlformats.org/presentationml/2006/main">
  <p:tag name="KSO_WM_UNIT_PLACING_PICTURE_USER_VIEWPORT" val="{&quot;height&quot;:2727,&quot;width&quot;:10908}"/>
</p:tagLst>
</file>

<file path=ppt/tags/tag3.xml><?xml version="1.0" encoding="utf-8"?>
<p:tagLst xmlns:p="http://schemas.openxmlformats.org/presentationml/2006/main">
  <p:tag name="REFSHAPE" val="439477508"/>
  <p:tag name="KSO_WM_UNIT_PLACING_PICTURE_USER_VIEWPORT" val="{&quot;height&quot;:3330,&quot;width&quot;:7620}"/>
</p:tagLst>
</file>

<file path=ppt/tags/tag4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2513</Words>
  <Application>WPS 演示</Application>
  <PresentationFormat>宽屏</PresentationFormat>
  <Paragraphs>146</Paragraphs>
  <Slides>15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Conclusion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18255</cp:lastModifiedBy>
  <cp:revision>1049</cp:revision>
  <dcterms:created xsi:type="dcterms:W3CDTF">2017-04-22T07:59:00Z</dcterms:created>
  <dcterms:modified xsi:type="dcterms:W3CDTF">2020-03-31T06:38:54Z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